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2"/>
    <p:sldId id="288" r:id="rId3"/>
    <p:sldId id="268" r:id="rId4"/>
    <p:sldId id="289" r:id="rId5"/>
    <p:sldId id="290" r:id="rId6"/>
    <p:sldId id="257" r:id="rId7"/>
    <p:sldId id="291" r:id="rId8"/>
    <p:sldId id="292" r:id="rId9"/>
    <p:sldId id="283" r:id="rId10"/>
    <p:sldId id="260" r:id="rId11"/>
    <p:sldId id="270" r:id="rId12"/>
    <p:sldId id="273" r:id="rId13"/>
    <p:sldId id="271" r:id="rId14"/>
    <p:sldId id="274" r:id="rId15"/>
    <p:sldId id="275" r:id="rId16"/>
    <p:sldId id="276" r:id="rId17"/>
    <p:sldId id="277" r:id="rId18"/>
    <p:sldId id="278" r:id="rId19"/>
    <p:sldId id="279" r:id="rId20"/>
    <p:sldId id="287" r:id="rId21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750B"/>
    <a:srgbClr val="9900CC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69" autoAdjust="0"/>
    <p:restoredTop sz="83422" autoAdjust="0"/>
  </p:normalViewPr>
  <p:slideViewPr>
    <p:cSldViewPr>
      <p:cViewPr varScale="1">
        <p:scale>
          <a:sx n="67" d="100"/>
          <a:sy n="67" d="100"/>
        </p:scale>
        <p:origin x="-20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handoutMaster" Target="handoutMasters/handout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FECB22-25A0-432D-AEE0-86D577396D7C}" type="datetimeFigureOut">
              <a:rPr lang="en-US" smtClean="0"/>
              <a:pPr/>
              <a:t>10/7/15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0D22F8-467C-4102-B40C-F0B1A1A501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231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B3E463-6FAA-423B-B6C0-322BCBE2C242}" type="datetimeFigureOut">
              <a:rPr lang="en-US" smtClean="0"/>
              <a:pPr/>
              <a:t>10/7/15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5790"/>
            <a:ext cx="5486400" cy="4183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820019-63CC-473E-8392-9F1E8459D91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7988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820019-63CC-473E-8392-9F1E8459D91A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820019-63CC-473E-8392-9F1E8459D91A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491D7-0C84-45C0-B16A-0A4E5075924D}" type="datetimeFigureOut">
              <a:rPr lang="en-US" smtClean="0"/>
              <a:pPr/>
              <a:t>10/7/15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35EA6-7AD7-48E6-974D-3BF4D2260A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491D7-0C84-45C0-B16A-0A4E5075924D}" type="datetimeFigureOut">
              <a:rPr lang="en-US" smtClean="0"/>
              <a:pPr/>
              <a:t>10/7/15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35EA6-7AD7-48E6-974D-3BF4D2260A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491D7-0C84-45C0-B16A-0A4E5075924D}" type="datetimeFigureOut">
              <a:rPr lang="en-US" smtClean="0"/>
              <a:pPr/>
              <a:t>10/7/15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35EA6-7AD7-48E6-974D-3BF4D2260A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491D7-0C84-45C0-B16A-0A4E5075924D}" type="datetimeFigureOut">
              <a:rPr lang="en-US" smtClean="0"/>
              <a:pPr/>
              <a:t>10/7/15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35EA6-7AD7-48E6-974D-3BF4D2260A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491D7-0C84-45C0-B16A-0A4E5075924D}" type="datetimeFigureOut">
              <a:rPr lang="en-US" smtClean="0"/>
              <a:pPr/>
              <a:t>10/7/15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35EA6-7AD7-48E6-974D-3BF4D2260A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491D7-0C84-45C0-B16A-0A4E5075924D}" type="datetimeFigureOut">
              <a:rPr lang="en-US" smtClean="0"/>
              <a:pPr/>
              <a:t>10/7/15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35EA6-7AD7-48E6-974D-3BF4D2260A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491D7-0C84-45C0-B16A-0A4E5075924D}" type="datetimeFigureOut">
              <a:rPr lang="en-US" smtClean="0"/>
              <a:pPr/>
              <a:t>10/7/15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35EA6-7AD7-48E6-974D-3BF4D2260A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491D7-0C84-45C0-B16A-0A4E5075924D}" type="datetimeFigureOut">
              <a:rPr lang="en-US" smtClean="0"/>
              <a:pPr/>
              <a:t>10/7/15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35EA6-7AD7-48E6-974D-3BF4D2260A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491D7-0C84-45C0-B16A-0A4E5075924D}" type="datetimeFigureOut">
              <a:rPr lang="en-US" smtClean="0"/>
              <a:pPr/>
              <a:t>10/7/15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35EA6-7AD7-48E6-974D-3BF4D2260A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491D7-0C84-45C0-B16A-0A4E5075924D}" type="datetimeFigureOut">
              <a:rPr lang="en-US" smtClean="0"/>
              <a:pPr/>
              <a:t>10/7/15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35EA6-7AD7-48E6-974D-3BF4D2260A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491D7-0C84-45C0-B16A-0A4E5075924D}" type="datetimeFigureOut">
              <a:rPr lang="en-US" smtClean="0"/>
              <a:pPr/>
              <a:t>10/7/15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35EA6-7AD7-48E6-974D-3BF4D2260A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2491D7-0C84-45C0-B16A-0A4E5075924D}" type="datetimeFigureOut">
              <a:rPr lang="en-US" smtClean="0"/>
              <a:pPr/>
              <a:t>10/7/15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35EA6-7AD7-48E6-974D-3BF4D2260A3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Relationship Id="rId3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4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Relationship Id="rId3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nQfJ7j2UGGk" TargetMode="External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Relationship Id="rId3" Type="http://schemas.openxmlformats.org/officeDocument/2006/relationships/image" Target="../media/image11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eg"/><Relationship Id="rId3" Type="http://schemas.openxmlformats.org/officeDocument/2006/relationships/image" Target="../media/image11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gif"/><Relationship Id="rId3" Type="http://schemas.openxmlformats.org/officeDocument/2006/relationships/image" Target="../media/image2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ENNnboomt-M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i.imgur.com/BaWuq.jpg" TargetMode="External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youtube.com/watch?v=GH61v4_eVNA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4" Type="http://schemas.openxmlformats.org/officeDocument/2006/relationships/image" Target="../media/image26.jpeg"/><Relationship Id="rId5" Type="http://schemas.openxmlformats.org/officeDocument/2006/relationships/hyperlink" Target="https://www.youtube.com/watch?v=evWeRHMwSu0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youtube.com/watch?v=Uhy1fucSRQI" TargetMode="External"/><Relationship Id="rId3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97Ob0xR0Ut8&amp;safety_mode=true&amp;persist_safety_mode=1" TargetMode="External"/><Relationship Id="rId3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2.bp.blogspot.com/_4UYXfBStqgA/TOEi-s10KEI/AAAAAAAAAck/71yWP1bGuPg/s1600/BenNewman-solar-system.gif"/>
          <p:cNvPicPr>
            <a:picLocks noChangeAspect="1" noChangeArrowheads="1"/>
          </p:cNvPicPr>
          <p:nvPr/>
        </p:nvPicPr>
        <p:blipFill>
          <a:blip r:embed="rId3" cstate="print"/>
          <a:srcRect l="1881" t="2343" r="1638" b="195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886200"/>
            <a:ext cx="7772400" cy="1470025"/>
          </a:xfrm>
        </p:spPr>
        <p:txBody>
          <a:bodyPr>
            <a:normAutofit/>
          </a:bodyPr>
          <a:lstStyle/>
          <a:p>
            <a:r>
              <a:rPr lang="en-US" sz="6000" b="1" dirty="0" smtClean="0">
                <a:solidFill>
                  <a:schemeClr val="bg1"/>
                </a:solidFill>
              </a:rPr>
              <a:t>Ch. 23 Sections 1-3</a:t>
            </a:r>
            <a:endParaRPr lang="en-US" sz="6000" b="1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3200400"/>
            <a:ext cx="6400800" cy="1752600"/>
          </a:xfrm>
        </p:spPr>
        <p:txBody>
          <a:bodyPr>
            <a:normAutofit/>
          </a:bodyPr>
          <a:lstStyle/>
          <a:p>
            <a:r>
              <a:rPr lang="en-US" sz="6000" b="1" dirty="0" smtClean="0">
                <a:solidFill>
                  <a:schemeClr val="bg1"/>
                </a:solidFill>
              </a:rPr>
              <a:t>Our Solar System</a:t>
            </a:r>
            <a:endParaRPr lang="en-US" sz="6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planets_selectormap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229600" cy="792162"/>
          </a:xfrm>
        </p:spPr>
        <p:txBody>
          <a:bodyPr>
            <a:noAutofit/>
          </a:bodyPr>
          <a:lstStyle/>
          <a:p>
            <a:pPr algn="l"/>
            <a:r>
              <a:rPr lang="en-US" sz="4800" b="1" dirty="0" smtClean="0"/>
              <a:t>Mercury—</a:t>
            </a:r>
            <a:r>
              <a:rPr lang="en-US" sz="4000" b="1" dirty="0" smtClean="0"/>
              <a:t>the innermost planet</a:t>
            </a:r>
            <a:endParaRPr lang="en-US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8686800" cy="4953000"/>
          </a:xfrm>
        </p:spPr>
        <p:txBody>
          <a:bodyPr>
            <a:noAutofit/>
          </a:bodyPr>
          <a:lstStyle/>
          <a:p>
            <a:r>
              <a:rPr lang="en-US" sz="2800" dirty="0" smtClean="0"/>
              <a:t>Closest to sun </a:t>
            </a:r>
          </a:p>
          <a:p>
            <a:r>
              <a:rPr lang="en-US" sz="2800" dirty="0" smtClean="0"/>
              <a:t>Smallest—slightly larger than Earth’s moon</a:t>
            </a:r>
          </a:p>
          <a:p>
            <a:r>
              <a:rPr lang="en-US" sz="2800" dirty="0" smtClean="0"/>
              <a:t>Shortest &amp; Fastest Orbit</a:t>
            </a:r>
          </a:p>
          <a:p>
            <a:pPr lvl="1"/>
            <a:r>
              <a:rPr lang="en-US" sz="2400" dirty="0" smtClean="0"/>
              <a:t>Revolution=88 Earth days</a:t>
            </a:r>
          </a:p>
          <a:p>
            <a:pPr lvl="1"/>
            <a:r>
              <a:rPr lang="en-US" sz="2400" dirty="0" smtClean="0"/>
              <a:t>Rotation= 59 Earth days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Largest day/night temperature differences</a:t>
            </a:r>
          </a:p>
          <a:p>
            <a:pPr>
              <a:spcBef>
                <a:spcPts val="0"/>
              </a:spcBef>
            </a:pPr>
            <a:r>
              <a:rPr lang="en-US" sz="2800" dirty="0" smtClean="0"/>
              <a:t>Highlands, craters &amp; </a:t>
            </a:r>
            <a:r>
              <a:rPr lang="en-US" sz="2800" u="sng" dirty="0" smtClean="0"/>
              <a:t>scarps</a:t>
            </a:r>
            <a:r>
              <a:rPr lang="en-US" sz="2800" dirty="0" smtClean="0"/>
              <a:t>: cliffs, when Mercury’s crust shrank &amp; broke early in geologic history</a:t>
            </a:r>
            <a:endParaRPr lang="en-US" sz="2800" dirty="0"/>
          </a:p>
        </p:txBody>
      </p:sp>
      <p:pic>
        <p:nvPicPr>
          <p:cNvPr id="11266" name="Picture 2" descr="http://chandra.harvard.edu/graphics/resources/illustrations/solsys/solar_systemlabel_i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36" y="5029200"/>
            <a:ext cx="5181600" cy="182880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1219200" y="5867400"/>
            <a:ext cx="304800" cy="30480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7000" y="4343400"/>
            <a:ext cx="2336800" cy="235140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734081" y="914400"/>
            <a:ext cx="240991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NASA’s MESSENGER spacecraft</a:t>
            </a:r>
          </a:p>
          <a:p>
            <a:pPr algn="ctr"/>
            <a:r>
              <a:rPr lang="en-US" dirty="0" smtClean="0"/>
              <a:t>1974-75</a:t>
            </a:r>
          </a:p>
          <a:p>
            <a:pPr algn="ctr"/>
            <a:r>
              <a:rPr lang="en-US" dirty="0" smtClean="0"/>
              <a:t>2008-2009</a:t>
            </a:r>
          </a:p>
          <a:p>
            <a:pPr algn="ctr"/>
            <a:r>
              <a:rPr lang="en-US" dirty="0" smtClean="0"/>
              <a:t>2011: orbits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62800" y="2438400"/>
            <a:ext cx="1744000" cy="1384300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229600" cy="838200"/>
          </a:xfrm>
        </p:spPr>
        <p:txBody>
          <a:bodyPr>
            <a:normAutofit/>
          </a:bodyPr>
          <a:lstStyle/>
          <a:p>
            <a:pPr algn="l"/>
            <a:r>
              <a:rPr lang="en-US" sz="4000" b="1" dirty="0" smtClean="0"/>
              <a:t>Venus—</a:t>
            </a:r>
            <a:r>
              <a:rPr lang="en-US" sz="3600" b="1" dirty="0" smtClean="0"/>
              <a:t>the </a:t>
            </a:r>
            <a:r>
              <a:rPr lang="en-US" sz="3600" b="1" dirty="0"/>
              <a:t>v</a:t>
            </a:r>
            <a:r>
              <a:rPr lang="en-US" sz="3600" b="1" dirty="0" smtClean="0"/>
              <a:t>eiled planet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85800"/>
            <a:ext cx="91440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Earth’s twin: similar size, mass &amp; density</a:t>
            </a:r>
          </a:p>
          <a:p>
            <a:r>
              <a:rPr lang="en-US" sz="2400" dirty="0" smtClean="0"/>
              <a:t>2</a:t>
            </a:r>
            <a:r>
              <a:rPr lang="en-US" sz="2400" baseline="30000" dirty="0" smtClean="0"/>
              <a:t>nd</a:t>
            </a:r>
            <a:r>
              <a:rPr lang="en-US" sz="2400" dirty="0" smtClean="0"/>
              <a:t> brightest object in night sky</a:t>
            </a:r>
          </a:p>
          <a:p>
            <a:r>
              <a:rPr lang="en-US" sz="2400" dirty="0" smtClean="0"/>
              <a:t>Hottest planet in solar system</a:t>
            </a:r>
            <a:r>
              <a:rPr lang="en-US" sz="2000" dirty="0" smtClean="0"/>
              <a:t>: </a:t>
            </a:r>
            <a:r>
              <a:rPr lang="en-US" sz="2400" dirty="0"/>
              <a:t>v</a:t>
            </a:r>
            <a:r>
              <a:rPr lang="en-US" sz="2400" dirty="0" smtClean="0"/>
              <a:t>ery efficient greenhouse effect (over 475</a:t>
            </a:r>
            <a:r>
              <a:rPr lang="en-US" sz="2400" b="1" dirty="0" smtClean="0">
                <a:latin typeface="Lucida Grande"/>
                <a:ea typeface="Lucida Grande"/>
                <a:cs typeface="Lucida Grande"/>
              </a:rPr>
              <a:t>°) </a:t>
            </a:r>
            <a:r>
              <a:rPr lang="en-US" sz="2400" dirty="0" smtClean="0"/>
              <a:t>making it the hottest planet—atmosphere holds heat (97% CO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)</a:t>
            </a:r>
          </a:p>
          <a:p>
            <a:r>
              <a:rPr lang="en-US" sz="2400" dirty="0" smtClean="0"/>
              <a:t>Surface</a:t>
            </a:r>
          </a:p>
          <a:p>
            <a:pPr lvl="1"/>
            <a:r>
              <a:rPr lang="en-US" sz="2000" dirty="0" smtClean="0"/>
              <a:t>Very </a:t>
            </a:r>
            <a:r>
              <a:rPr lang="en-US" sz="2000" dirty="0"/>
              <a:t>dense atmosphere--as if you were </a:t>
            </a:r>
            <a:r>
              <a:rPr lang="en-US" sz="2000" dirty="0" smtClean="0"/>
              <a:t>2,700 </a:t>
            </a:r>
            <a:r>
              <a:rPr lang="en-US" sz="2000" dirty="0" err="1" smtClean="0"/>
              <a:t>feett</a:t>
            </a:r>
            <a:r>
              <a:rPr lang="en-US" sz="2000" dirty="0" smtClean="0"/>
              <a:t> </a:t>
            </a:r>
            <a:r>
              <a:rPr lang="en-US" sz="2000" dirty="0"/>
              <a:t>underwater!</a:t>
            </a:r>
            <a:r>
              <a:rPr lang="en-US" sz="2000" dirty="0" smtClean="0"/>
              <a:t>!</a:t>
            </a:r>
          </a:p>
          <a:p>
            <a:pPr lvl="1"/>
            <a:r>
              <a:rPr lang="en-US" sz="2000" dirty="0" smtClean="0"/>
              <a:t>Able to map surface with radar </a:t>
            </a:r>
            <a:r>
              <a:rPr lang="en-US" sz="2000" dirty="0" smtClean="0">
                <a:sym typeface="Wingdings"/>
              </a:rPr>
              <a:t> height of features measured based on return of pulses (over 1,500 giant volcanoes)</a:t>
            </a:r>
          </a:p>
          <a:p>
            <a:pPr lvl="1"/>
            <a:r>
              <a:rPr lang="en-US" sz="2000" dirty="0" smtClean="0">
                <a:solidFill>
                  <a:srgbClr val="FF0000"/>
                </a:solidFill>
                <a:sym typeface="Wingdings"/>
              </a:rPr>
              <a:t>Basaltic volcanism &amp; tectonic activity</a:t>
            </a:r>
          </a:p>
          <a:p>
            <a:pPr lvl="2"/>
            <a:r>
              <a:rPr lang="en-US" sz="1600" dirty="0" smtClean="0">
                <a:solidFill>
                  <a:srgbClr val="FF0000"/>
                </a:solidFill>
                <a:sym typeface="Wingdings"/>
              </a:rPr>
              <a:t>Low density of impact craters forces must’ve been present recently</a:t>
            </a:r>
            <a:endParaRPr lang="en-US" sz="1600" dirty="0" smtClean="0">
              <a:solidFill>
                <a:srgbClr val="FF0000"/>
              </a:solidFill>
            </a:endParaRPr>
          </a:p>
        </p:txBody>
      </p:sp>
      <p:pic>
        <p:nvPicPr>
          <p:cNvPr id="4" name="Picture 3" descr="venu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38800" y="4953000"/>
            <a:ext cx="2635738" cy="1905000"/>
          </a:xfrm>
          <a:prstGeom prst="rect">
            <a:avLst/>
          </a:prstGeom>
        </p:spPr>
      </p:pic>
      <p:pic>
        <p:nvPicPr>
          <p:cNvPr id="5" name="Picture 2" descr="http://chandra.harvard.edu/graphics/resources/illustrations/solsys/solar_systemlabel_i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105400"/>
            <a:ext cx="5334000" cy="175260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1600200" y="5867400"/>
            <a:ext cx="381000" cy="30480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5400" b="1" dirty="0" smtClean="0"/>
              <a:t>Mars—</a:t>
            </a:r>
            <a:r>
              <a:rPr lang="en-US" b="1" dirty="0" smtClean="0"/>
              <a:t>the Red planet</a:t>
            </a:r>
            <a:endParaRPr lang="en-US" sz="5400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838200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Thin atmosphere (CO</a:t>
            </a:r>
            <a:r>
              <a:rPr lang="en-US" baseline="-25000" dirty="0" smtClean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rgbClr val="FF0000"/>
                </a:solidFill>
              </a:rPr>
              <a:t> with some water vapor) with constant wind and dust storms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 color changes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Ancient volcanoes, canyons</a:t>
            </a:r>
          </a:p>
          <a:p>
            <a:r>
              <a:rPr lang="en-US" dirty="0" smtClean="0"/>
              <a:t>Dried riverbeds suggest water in history, ice caps at poles, frozen water</a:t>
            </a:r>
            <a:endParaRPr lang="en-US" dirty="0"/>
          </a:p>
        </p:txBody>
      </p:sp>
      <p:pic>
        <p:nvPicPr>
          <p:cNvPr id="6" name="Content Placeholder 3" descr="mars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91200" y="3657600"/>
            <a:ext cx="3352800" cy="3200400"/>
          </a:xfrm>
          <a:prstGeom prst="rect">
            <a:avLst/>
          </a:prstGeom>
        </p:spPr>
      </p:pic>
      <p:pic>
        <p:nvPicPr>
          <p:cNvPr id="7" name="Picture 2" descr="http://chandra.harvard.edu/graphics/resources/illustrations/solsys/solar_systemlabel_il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9" y="4163985"/>
            <a:ext cx="5791200" cy="26670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2590800" y="5181600"/>
            <a:ext cx="381000" cy="38100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639762"/>
          </a:xfrm>
        </p:spPr>
        <p:txBody>
          <a:bodyPr>
            <a:noAutofit/>
          </a:bodyPr>
          <a:lstStyle/>
          <a:p>
            <a:pPr algn="l"/>
            <a:r>
              <a:rPr lang="en-US" sz="5400" b="1" dirty="0" smtClean="0"/>
              <a:t>Jupiter—</a:t>
            </a:r>
            <a:r>
              <a:rPr lang="en-US" b="1" dirty="0" smtClean="0"/>
              <a:t>Giant Among Planets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609600"/>
            <a:ext cx="9144000" cy="4525963"/>
          </a:xfrm>
        </p:spPr>
        <p:txBody>
          <a:bodyPr>
            <a:normAutofit/>
          </a:bodyPr>
          <a:lstStyle/>
          <a:p>
            <a:r>
              <a:rPr lang="en-US" sz="2600" dirty="0" smtClean="0"/>
              <a:t>Largest with diameter 1/10</a:t>
            </a:r>
            <a:r>
              <a:rPr lang="en-US" sz="2600" baseline="30000" dirty="0" smtClean="0"/>
              <a:t>th</a:t>
            </a:r>
            <a:r>
              <a:rPr lang="en-US" sz="2600" dirty="0" smtClean="0"/>
              <a:t> the Sun</a:t>
            </a:r>
          </a:p>
          <a:p>
            <a:r>
              <a:rPr lang="en-US" sz="2600" dirty="0" smtClean="0">
                <a:solidFill>
                  <a:srgbClr val="FF0000"/>
                </a:solidFill>
              </a:rPr>
              <a:t>Mass=70% of all planetary matter in solar system</a:t>
            </a:r>
          </a:p>
          <a:p>
            <a:r>
              <a:rPr lang="en-US" sz="2600" dirty="0" smtClean="0"/>
              <a:t>High albedo (amt of sunlight reflected off a surface), faint rings, 28 moons </a:t>
            </a:r>
          </a:p>
          <a:p>
            <a:r>
              <a:rPr lang="en-US" sz="2600" dirty="0" smtClean="0"/>
              <a:t>Banded b/c of flow in atmosphere due to rotation (</a:t>
            </a:r>
            <a:r>
              <a:rPr lang="en-US" sz="2600" u="sng" dirty="0" smtClean="0"/>
              <a:t>belts</a:t>
            </a:r>
            <a:r>
              <a:rPr lang="en-US" sz="2600" dirty="0" smtClean="0"/>
              <a:t>: dark, sinking and </a:t>
            </a:r>
            <a:r>
              <a:rPr lang="en-US" sz="2600" u="sng" dirty="0" smtClean="0"/>
              <a:t>zones</a:t>
            </a:r>
            <a:r>
              <a:rPr lang="en-US" sz="2600" dirty="0" smtClean="0"/>
              <a:t>: light, rising)</a:t>
            </a:r>
          </a:p>
          <a:p>
            <a:r>
              <a:rPr lang="en-US" sz="2600" dirty="0" smtClean="0"/>
              <a:t>Great Red Spot=300 year old atmospheric storm</a:t>
            </a:r>
          </a:p>
          <a:p>
            <a:r>
              <a:rPr lang="en-US" sz="2600" dirty="0" smtClean="0"/>
              <a:t>Shortest day (10hrs)</a:t>
            </a:r>
          </a:p>
          <a:p>
            <a:r>
              <a:rPr lang="en-US" sz="2600" dirty="0" smtClean="0"/>
              <a:t>Low density for its size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7" name="Picture 2" descr="http://chandra.harvard.edu/graphics/resources/illustrations/solsys/solar_systemlabel_i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876800"/>
            <a:ext cx="6248400" cy="19812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3276600" y="5410200"/>
            <a:ext cx="609600" cy="53340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9800" y="3886200"/>
            <a:ext cx="3124200" cy="2971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762000"/>
          </a:xfrm>
        </p:spPr>
        <p:txBody>
          <a:bodyPr>
            <a:noAutofit/>
          </a:bodyPr>
          <a:lstStyle/>
          <a:p>
            <a:pPr algn="l"/>
            <a:r>
              <a:rPr lang="en-US" sz="5400" b="1" dirty="0" smtClean="0"/>
              <a:t>Saturn—</a:t>
            </a:r>
            <a:r>
              <a:rPr lang="en-US" sz="4000" b="1" dirty="0" smtClean="0"/>
              <a:t>The Elegant Planet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8839200" cy="4525963"/>
          </a:xfrm>
        </p:spPr>
        <p:txBody>
          <a:bodyPr/>
          <a:lstStyle/>
          <a:p>
            <a:r>
              <a:rPr lang="en-US" dirty="0" smtClean="0"/>
              <a:t>Layered cloud system with winds up to 930 mph</a:t>
            </a:r>
          </a:p>
          <a:p>
            <a:r>
              <a:rPr lang="en-US" dirty="0" smtClean="0"/>
              <a:t>Magnetic field is 1000 x stronger than Earth.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Thin rings of ice chunks (leftovers from collisions or broken apart moons)</a:t>
            </a:r>
          </a:p>
          <a:p>
            <a:r>
              <a:rPr lang="en-US" dirty="0" smtClean="0"/>
              <a:t>31 moons—Titan is bigger than Mercury</a:t>
            </a:r>
            <a:endParaRPr lang="en-US" dirty="0"/>
          </a:p>
        </p:txBody>
      </p:sp>
      <p:pic>
        <p:nvPicPr>
          <p:cNvPr id="5" name="Picture 2" descr="http://chandra.harvard.edu/graphics/resources/illustrations/solsys/solar_systemlabel_i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38600"/>
            <a:ext cx="5334000" cy="281940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3352800" y="4876800"/>
            <a:ext cx="685800" cy="45720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572000" y="2590800"/>
            <a:ext cx="41684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hlinkClick r:id="rId3"/>
              </a:rPr>
              <a:t>Maybe time for another song?!</a:t>
            </a:r>
            <a:endParaRPr lang="en-US" sz="2400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4000" y="4000500"/>
            <a:ext cx="3810000" cy="2857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715962"/>
          </a:xfrm>
        </p:spPr>
        <p:txBody>
          <a:bodyPr>
            <a:noAutofit/>
          </a:bodyPr>
          <a:lstStyle/>
          <a:p>
            <a:pPr algn="l"/>
            <a:r>
              <a:rPr lang="en-US" sz="5400" b="1" dirty="0" smtClean="0"/>
              <a:t>Uranus—</a:t>
            </a:r>
            <a:r>
              <a:rPr lang="en-US" sz="4000" b="1" dirty="0" smtClean="0"/>
              <a:t>Sideways Planet</a:t>
            </a:r>
            <a:endParaRPr lang="en-US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8229600" cy="4525963"/>
          </a:xfrm>
        </p:spPr>
        <p:txBody>
          <a:bodyPr/>
          <a:lstStyle/>
          <a:p>
            <a:r>
              <a:rPr lang="en-US" sz="2800" dirty="0" smtClean="0"/>
              <a:t>Methane gas in atmosphere gives blue color</a:t>
            </a:r>
          </a:p>
          <a:p>
            <a:r>
              <a:rPr lang="en-US" sz="2800" dirty="0" smtClean="0"/>
              <a:t>Small, solid core surrounded by fluid</a:t>
            </a:r>
          </a:p>
          <a:p>
            <a:r>
              <a:rPr lang="en-US" sz="2800" dirty="0" smtClean="0"/>
              <a:t>27 moons, very faint ring system </a:t>
            </a:r>
          </a:p>
          <a:p>
            <a:r>
              <a:rPr lang="en-US" sz="2800" dirty="0">
                <a:solidFill>
                  <a:srgbClr val="FF0000"/>
                </a:solidFill>
              </a:rPr>
              <a:t>R</a:t>
            </a:r>
            <a:r>
              <a:rPr lang="en-US" sz="2800" dirty="0" smtClean="0">
                <a:solidFill>
                  <a:srgbClr val="FF0000"/>
                </a:solidFill>
              </a:rPr>
              <a:t>otational axis lies nearly parallel with plane of orbit</a:t>
            </a:r>
          </a:p>
          <a:p>
            <a:pPr lvl="1"/>
            <a:r>
              <a:rPr lang="en-US" sz="2400" dirty="0" smtClean="0"/>
              <a:t>Each pole spends 42 Earth years in darkness then 42 Earth years in light</a:t>
            </a:r>
          </a:p>
          <a:p>
            <a:pPr lvl="1"/>
            <a:r>
              <a:rPr lang="en-US" sz="2400" dirty="0" smtClean="0"/>
              <a:t>Collision w/asteroid?</a:t>
            </a:r>
          </a:p>
          <a:p>
            <a:pPr lvl="1"/>
            <a:endParaRPr lang="en-US" dirty="0"/>
          </a:p>
        </p:txBody>
      </p:sp>
      <p:pic>
        <p:nvPicPr>
          <p:cNvPr id="4" name="Picture 3" descr="Uranus_from_Hubble.jpg"/>
          <p:cNvPicPr>
            <a:picLocks noChangeAspect="1"/>
          </p:cNvPicPr>
          <p:nvPr/>
        </p:nvPicPr>
        <p:blipFill>
          <a:blip r:embed="rId2" cstate="print"/>
          <a:srcRect l="5046" t="5711" r="6664" b="6257"/>
          <a:stretch>
            <a:fillRect/>
          </a:stretch>
        </p:blipFill>
        <p:spPr>
          <a:xfrm>
            <a:off x="5791200" y="3581401"/>
            <a:ext cx="3352800" cy="3267890"/>
          </a:xfrm>
          <a:prstGeom prst="rect">
            <a:avLst/>
          </a:prstGeom>
        </p:spPr>
      </p:pic>
      <p:pic>
        <p:nvPicPr>
          <p:cNvPr id="5" name="Picture 2" descr="http://chandra.harvard.edu/graphics/resources/illustrations/solsys/solar_systemlabel_i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314542"/>
            <a:ext cx="5791200" cy="251460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4419600" y="4953000"/>
            <a:ext cx="457200" cy="45720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792162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/>
              <a:t>Neptune—</a:t>
            </a:r>
            <a:r>
              <a:rPr lang="en-US" sz="3600" b="1" dirty="0" smtClean="0"/>
              <a:t>Windy Planet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8534400" cy="4525963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Winds exceeding 620 mph encircle planet</a:t>
            </a:r>
          </a:p>
          <a:p>
            <a:r>
              <a:rPr lang="en-US" dirty="0" smtClean="0"/>
              <a:t>Distinct clouds, belts and zones</a:t>
            </a:r>
          </a:p>
          <a:p>
            <a:r>
              <a:rPr lang="en-US" dirty="0" smtClean="0"/>
              <a:t>13 moons, largest is Triton </a:t>
            </a:r>
          </a:p>
          <a:p>
            <a:r>
              <a:rPr lang="en-US" dirty="0" smtClean="0"/>
              <a:t>6 rings of microscopic dust particles, don’t reflect light well so difficult to see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neptun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43601" y="3962400"/>
            <a:ext cx="3200400" cy="2895600"/>
          </a:xfrm>
          <a:prstGeom prst="rect">
            <a:avLst/>
          </a:prstGeom>
        </p:spPr>
      </p:pic>
      <p:pic>
        <p:nvPicPr>
          <p:cNvPr id="5" name="Picture 2" descr="http://chandra.harvard.edu/graphics/resources/illustrations/solsys/solar_systemlabel_i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114800"/>
            <a:ext cx="5943600" cy="274320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4953000" y="4648200"/>
            <a:ext cx="533400" cy="53340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5400" b="1" dirty="0" smtClean="0"/>
              <a:t>Dwarf Planets</a:t>
            </a:r>
            <a:endParaRPr lang="en-US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Characteristics:</a:t>
            </a:r>
          </a:p>
          <a:p>
            <a:pPr lvl="1"/>
            <a:r>
              <a:rPr lang="en-US" sz="2400" b="1" dirty="0" smtClean="0"/>
              <a:t>Gravity gives it a spherical shape </a:t>
            </a:r>
          </a:p>
          <a:p>
            <a:pPr lvl="1"/>
            <a:r>
              <a:rPr lang="en-US" sz="2400" b="1" dirty="0" smtClean="0"/>
              <a:t>Must orbit Sun</a:t>
            </a:r>
          </a:p>
          <a:p>
            <a:pPr lvl="1"/>
            <a:r>
              <a:rPr lang="en-US" sz="2400" b="1" u="sng" dirty="0" smtClean="0">
                <a:solidFill>
                  <a:srgbClr val="FF0000"/>
                </a:solidFill>
              </a:rPr>
              <a:t>Has not cleared the area of its orbit of smaller debris</a:t>
            </a:r>
            <a:endParaRPr lang="en-US" sz="2400" b="1" u="sng" dirty="0" smtClean="0"/>
          </a:p>
          <a:p>
            <a:pPr lvl="1"/>
            <a:r>
              <a:rPr lang="en-US" b="1" dirty="0" smtClean="0"/>
              <a:t>Is not a satellite (moon)</a:t>
            </a:r>
          </a:p>
          <a:p>
            <a:pPr lvl="2"/>
            <a:r>
              <a:rPr lang="en-US" b="1" dirty="0" smtClean="0"/>
              <a:t>Ex: Ceres (in asteroid belt), Eris (Kuiper belt)</a:t>
            </a:r>
          </a:p>
          <a:p>
            <a:pPr lvl="2"/>
            <a:r>
              <a:rPr lang="en-US" b="1" u="sng" dirty="0"/>
              <a:t>P</a:t>
            </a:r>
            <a:r>
              <a:rPr lang="en-US" b="1" u="sng" dirty="0" smtClean="0"/>
              <a:t>luto</a:t>
            </a:r>
            <a:r>
              <a:rPr lang="en-US" b="1" dirty="0" smtClean="0"/>
              <a:t>: made of rock &amp; ice, </a:t>
            </a:r>
            <a:r>
              <a:rPr lang="en-US" sz="2400" b="1" dirty="0" smtClean="0"/>
              <a:t>highly elliptical orbit (</a:t>
            </a:r>
            <a:r>
              <a:rPr lang="en-US" sz="2400" b="1" dirty="0" smtClean="0">
                <a:solidFill>
                  <a:srgbClr val="FF0000"/>
                </a:solidFill>
              </a:rPr>
              <a:t>closer to sun than Neptune at times</a:t>
            </a:r>
            <a:r>
              <a:rPr lang="en-US" sz="2400" b="1" dirty="0" smtClean="0"/>
              <a:t>)</a:t>
            </a:r>
          </a:p>
        </p:txBody>
      </p:sp>
      <p:pic>
        <p:nvPicPr>
          <p:cNvPr id="3074" name="Picture 2" descr="http://www.worsleyschool.net/science/files/pluto/plutoorbit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4419600"/>
            <a:ext cx="5638800" cy="2438400"/>
          </a:xfrm>
          <a:prstGeom prst="rect">
            <a:avLst/>
          </a:prstGeom>
          <a:noFill/>
        </p:spPr>
      </p:pic>
      <p:pic>
        <p:nvPicPr>
          <p:cNvPr id="5" name="Picture 2" descr="http://chandra.harvard.edu/graphics/resources/illustrations/solsys/solar_systemlabel_i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0"/>
            <a:ext cx="4800600" cy="144780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8763000" y="228600"/>
            <a:ext cx="228600" cy="22860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162800" y="4572000"/>
            <a:ext cx="1981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7030A0"/>
                </a:solidFill>
              </a:rPr>
              <a:t>Why do you think Pluto is found at the outer edge of our solar system when it is a terrestrial ‘planet’?</a:t>
            </a:r>
            <a:endParaRPr lang="en-US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609600"/>
          </a:xfrm>
        </p:spPr>
        <p:txBody>
          <a:bodyPr>
            <a:noAutofit/>
          </a:bodyPr>
          <a:lstStyle/>
          <a:p>
            <a:pPr algn="l"/>
            <a:r>
              <a:rPr lang="en-US" sz="5400" b="1" dirty="0" smtClean="0"/>
              <a:t>Minor Members--</a:t>
            </a:r>
            <a:r>
              <a:rPr lang="en-US" sz="4000" b="1" dirty="0" smtClean="0"/>
              <a:t>Leftovers</a:t>
            </a:r>
            <a:endParaRPr lang="en-US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62000"/>
            <a:ext cx="9144000" cy="5867400"/>
          </a:xfrm>
        </p:spPr>
        <p:txBody>
          <a:bodyPr>
            <a:normAutofit fontScale="77500" lnSpcReduction="20000"/>
          </a:bodyPr>
          <a:lstStyle/>
          <a:p>
            <a:r>
              <a:rPr lang="en-US" b="1" u="sng" dirty="0" smtClean="0"/>
              <a:t>Asteroids</a:t>
            </a:r>
            <a:r>
              <a:rPr lang="en-US" b="1" dirty="0" smtClean="0"/>
              <a:t>: rocky bodies, pitted/irregular shape &amp; orbit/orbital period 3-6 </a:t>
            </a:r>
            <a:r>
              <a:rPr lang="en-US" b="1" dirty="0" err="1" smtClean="0"/>
              <a:t>yrs</a:t>
            </a:r>
            <a:endParaRPr lang="en-US" b="1" dirty="0" smtClean="0"/>
          </a:p>
          <a:p>
            <a:pPr lvl="1"/>
            <a:r>
              <a:rPr lang="en-US" b="1" dirty="0" smtClean="0"/>
              <a:t>Called </a:t>
            </a:r>
            <a:r>
              <a:rPr lang="en-US" b="1" dirty="0" smtClean="0">
                <a:solidFill>
                  <a:srgbClr val="00B0F0"/>
                </a:solidFill>
              </a:rPr>
              <a:t>meteoroids</a:t>
            </a:r>
            <a:r>
              <a:rPr lang="en-US" b="1" dirty="0" smtClean="0"/>
              <a:t> in Earth’s </a:t>
            </a:r>
            <a:r>
              <a:rPr lang="en-US" b="1" dirty="0" smtClean="0">
                <a:solidFill>
                  <a:srgbClr val="00B0F0"/>
                </a:solidFill>
              </a:rPr>
              <a:t>atmosphere </a:t>
            </a:r>
            <a:r>
              <a:rPr lang="en-US" sz="2400" b="1" dirty="0" smtClean="0">
                <a:solidFill>
                  <a:srgbClr val="00B0F0"/>
                </a:solidFill>
              </a:rPr>
              <a:t>(-</a:t>
            </a:r>
            <a:r>
              <a:rPr lang="en-US" sz="2400" b="1" dirty="0" err="1" smtClean="0">
                <a:solidFill>
                  <a:srgbClr val="00B0F0"/>
                </a:solidFill>
              </a:rPr>
              <a:t>oid</a:t>
            </a:r>
            <a:r>
              <a:rPr lang="en-US" sz="2400" b="1" dirty="0" smtClean="0">
                <a:solidFill>
                  <a:srgbClr val="00B0F0"/>
                </a:solidFill>
              </a:rPr>
              <a:t>=object in space)</a:t>
            </a:r>
          </a:p>
          <a:p>
            <a:pPr lvl="1"/>
            <a:r>
              <a:rPr lang="en-US" b="1" dirty="0" smtClean="0"/>
              <a:t>Called </a:t>
            </a:r>
            <a:r>
              <a:rPr lang="en-US" b="1" dirty="0" smtClean="0">
                <a:solidFill>
                  <a:srgbClr val="FF0000"/>
                </a:solidFill>
              </a:rPr>
              <a:t>meteor</a:t>
            </a:r>
            <a:r>
              <a:rPr lang="en-US" b="1" dirty="0" smtClean="0"/>
              <a:t> when it </a:t>
            </a:r>
            <a:r>
              <a:rPr lang="en-US" b="1" dirty="0" smtClean="0">
                <a:solidFill>
                  <a:srgbClr val="FF0000"/>
                </a:solidFill>
              </a:rPr>
              <a:t>burns up </a:t>
            </a:r>
            <a:r>
              <a:rPr lang="en-US" b="1" dirty="0" smtClean="0"/>
              <a:t>(“shooting star”) </a:t>
            </a:r>
            <a:r>
              <a:rPr lang="en-US" sz="2200" b="1" dirty="0" smtClean="0"/>
              <a:t>(gets pulled in by E’s gravity)</a:t>
            </a:r>
          </a:p>
          <a:p>
            <a:pPr lvl="1"/>
            <a:r>
              <a:rPr lang="en-US" b="1" dirty="0" smtClean="0"/>
              <a:t>Called </a:t>
            </a:r>
            <a:r>
              <a:rPr lang="en-US" b="1" dirty="0" smtClean="0">
                <a:solidFill>
                  <a:srgbClr val="00B050"/>
                </a:solidFill>
              </a:rPr>
              <a:t>meteorites</a:t>
            </a:r>
            <a:r>
              <a:rPr lang="en-US" b="1" dirty="0" smtClean="0"/>
              <a:t> when it </a:t>
            </a:r>
            <a:r>
              <a:rPr lang="en-US" b="1" dirty="0" smtClean="0">
                <a:solidFill>
                  <a:srgbClr val="00B050"/>
                </a:solidFill>
              </a:rPr>
              <a:t>hits the Earth</a:t>
            </a:r>
            <a:r>
              <a:rPr lang="en-US" b="1" dirty="0">
                <a:solidFill>
                  <a:srgbClr val="00B050"/>
                </a:solidFill>
              </a:rPr>
              <a:t> </a:t>
            </a:r>
            <a:r>
              <a:rPr lang="en-US" b="1" dirty="0" smtClean="0">
                <a:solidFill>
                  <a:srgbClr val="00B050"/>
                </a:solidFill>
              </a:rPr>
              <a:t>(-</a:t>
            </a:r>
            <a:r>
              <a:rPr lang="en-US" b="1" dirty="0" err="1" smtClean="0">
                <a:solidFill>
                  <a:srgbClr val="00B050"/>
                </a:solidFill>
              </a:rPr>
              <a:t>ite</a:t>
            </a:r>
            <a:r>
              <a:rPr lang="en-US" b="1" dirty="0" smtClean="0">
                <a:solidFill>
                  <a:srgbClr val="00B050"/>
                </a:solidFill>
              </a:rPr>
              <a:t>=rock)</a:t>
            </a:r>
          </a:p>
          <a:p>
            <a:r>
              <a:rPr lang="en-US" b="1" u="sng" dirty="0" smtClean="0"/>
              <a:t>Kuiper belt</a:t>
            </a:r>
            <a:r>
              <a:rPr lang="en-US" b="1" dirty="0" smtClean="0"/>
              <a:t>: 30-50 AU from Sun, vast disk of  </a:t>
            </a:r>
          </a:p>
          <a:p>
            <a:pPr>
              <a:buNone/>
            </a:pPr>
            <a:r>
              <a:rPr lang="en-US" b="1" dirty="0" smtClean="0"/>
              <a:t>                          objects =/&gt; Pluto. Ex. Eris (2003) </a:t>
            </a:r>
          </a:p>
          <a:p>
            <a:r>
              <a:rPr lang="en-US" b="1" u="sng" dirty="0" smtClean="0"/>
              <a:t>Oort cloud</a:t>
            </a:r>
            <a:r>
              <a:rPr lang="en-US" b="1" dirty="0" smtClean="0"/>
              <a:t>: outermost edge of solar system</a:t>
            </a:r>
          </a:p>
          <a:p>
            <a:pPr lvl="1"/>
            <a:r>
              <a:rPr lang="en-US" b="1" u="sng" dirty="0" smtClean="0"/>
              <a:t>Comets</a:t>
            </a:r>
            <a:r>
              <a:rPr lang="en-US" b="1" dirty="0" smtClean="0"/>
              <a:t>: small, rocky metallic held together by frozen gases icy, highly eccentric orbits</a:t>
            </a:r>
          </a:p>
          <a:p>
            <a:pPr lvl="2"/>
            <a:r>
              <a:rPr lang="en-US" b="1" dirty="0" smtClean="0"/>
              <a:t>Within 3 AU of Sun</a:t>
            </a:r>
            <a:r>
              <a:rPr lang="en-US" b="1" dirty="0" smtClean="0">
                <a:sym typeface="Wingdings" pitchFamily="2" charset="2"/>
              </a:rPr>
              <a:t> evaporates  tail pushed away by Sun radiation  comet tail always away from Sun</a:t>
            </a:r>
            <a:endParaRPr lang="en-US" b="1" dirty="0" smtClean="0"/>
          </a:p>
          <a:p>
            <a:pPr lvl="1"/>
            <a:r>
              <a:rPr lang="en-US" b="1" u="sng" dirty="0" smtClean="0"/>
              <a:t>Meteor showers</a:t>
            </a:r>
            <a:r>
              <a:rPr lang="en-US" b="1" dirty="0" smtClean="0"/>
              <a:t>: when Earth passes </a:t>
            </a:r>
          </a:p>
          <a:p>
            <a:pPr lvl="1">
              <a:buNone/>
            </a:pPr>
            <a:r>
              <a:rPr lang="en-US" b="1" dirty="0" smtClean="0"/>
              <a:t>    through comet’s </a:t>
            </a:r>
            <a:r>
              <a:rPr lang="en-US" b="1" dirty="0" smtClean="0"/>
              <a:t>trail</a:t>
            </a:r>
          </a:p>
          <a:p>
            <a:pPr lvl="1">
              <a:buNone/>
            </a:pPr>
            <a:endParaRPr lang="en-US" dirty="0" smtClean="0"/>
          </a:p>
          <a:p>
            <a:pPr>
              <a:buNone/>
            </a:pPr>
            <a:r>
              <a:rPr lang="en-US" sz="2400" dirty="0" smtClean="0">
                <a:hlinkClick r:id="rId2"/>
              </a:rPr>
              <a:t>Meteoroid, Meteor, Meteorite...What's the Difference?</a:t>
            </a:r>
            <a:endParaRPr lang="en-US" sz="2400" dirty="0"/>
          </a:p>
        </p:txBody>
      </p:sp>
      <p:pic>
        <p:nvPicPr>
          <p:cNvPr id="2050" name="Picture 2" descr="http://www.physics.hku.hk/~nature/CD/regular_e/lectures/images/chap10/comet_tai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4759842"/>
            <a:ext cx="2819400" cy="209815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00" y="2209800"/>
            <a:ext cx="1790802" cy="14657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</a:t>
            </a:r>
            <a:r>
              <a:rPr lang="en-US" dirty="0" smtClean="0">
                <a:hlinkClick r:id="rId2"/>
              </a:rPr>
              <a:t>Solar System</a:t>
            </a:r>
            <a:r>
              <a:rPr lang="en-US" dirty="0" smtClean="0"/>
              <a:t>...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623" y="1143000"/>
            <a:ext cx="4419600" cy="5181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Sun is the “hub”</a:t>
            </a:r>
          </a:p>
          <a:p>
            <a:pPr lvl="1"/>
            <a:r>
              <a:rPr lang="en-US" dirty="0" smtClean="0"/>
              <a:t>~99.85% of mass of entire solar system</a:t>
            </a:r>
          </a:p>
          <a:p>
            <a:r>
              <a:rPr lang="en-US" dirty="0" smtClean="0"/>
              <a:t>Planets</a:t>
            </a:r>
          </a:p>
          <a:p>
            <a:pPr lvl="1"/>
            <a:r>
              <a:rPr lang="en-US" dirty="0" smtClean="0"/>
              <a:t>Mercury, Venus, Earth, Mars, Jupiter, Saturn, Uranus, Neptune (</a:t>
            </a:r>
            <a:r>
              <a:rPr lang="en-US" i="1" dirty="0" smtClean="0"/>
              <a:t>Mercury Viewed Earth’s Many Aspects Joyfully Sitting Under Neptune)</a:t>
            </a:r>
            <a:endParaRPr lang="en-US" dirty="0" smtClean="0"/>
          </a:p>
          <a:p>
            <a:pPr lvl="1"/>
            <a:r>
              <a:rPr lang="en-US" dirty="0" smtClean="0"/>
              <a:t>Remaining ~15 percent of mass of solar system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6096000"/>
            <a:ext cx="60890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hlinkClick r:id="rId3"/>
              </a:rPr>
              <a:t>Where have humans been in our Solar System?</a:t>
            </a:r>
            <a:endParaRPr lang="en-US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99000" y="1600200"/>
            <a:ext cx="3810000" cy="4191000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37994134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mnh.si.edu/earth/text/images/5_0_0_0/5_4_1_1_ma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28600"/>
            <a:ext cx="9144000" cy="4343401"/>
          </a:xfrm>
          <a:prstGeom prst="rect">
            <a:avLst/>
          </a:prstGeom>
          <a:noFill/>
        </p:spPr>
      </p:pic>
      <p:pic>
        <p:nvPicPr>
          <p:cNvPr id="1028" name="Picture 4" descr="http://www.wingmakers.co.nz/images/com-oort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124200"/>
            <a:ext cx="3962400" cy="3733800"/>
          </a:xfrm>
          <a:prstGeom prst="rect">
            <a:avLst/>
          </a:prstGeom>
          <a:noFill/>
        </p:spPr>
      </p:pic>
      <p:pic>
        <p:nvPicPr>
          <p:cNvPr id="1030" name="Picture 6" descr="http://www.redorbit.com/media/uploads/2004/10/4_dc08febfcab194aed2ada6677c525dc6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62400" y="4114800"/>
            <a:ext cx="5181600" cy="2743200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5638800" y="5410200"/>
            <a:ext cx="1219200" cy="381000"/>
          </a:xfrm>
          <a:prstGeom prst="rect">
            <a:avLst/>
          </a:prstGeom>
          <a:noFill/>
          <a:ln w="38100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86600" y="4572000"/>
            <a:ext cx="1295400" cy="381000"/>
          </a:xfrm>
          <a:prstGeom prst="rect">
            <a:avLst/>
          </a:prstGeom>
          <a:noFill/>
          <a:ln w="38100">
            <a:solidFill>
              <a:srgbClr val="F575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733800" y="1555173"/>
            <a:ext cx="1371600" cy="3810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950526" y="214747"/>
            <a:ext cx="1288473" cy="381000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858000" y="3733800"/>
            <a:ext cx="1219200" cy="38100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6515100" y="821885"/>
            <a:ext cx="190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A</a:t>
            </a:r>
            <a:r>
              <a:rPr lang="en-US" sz="2400" b="1" dirty="0" smtClean="0">
                <a:solidFill>
                  <a:schemeClr val="bg1"/>
                </a:solidFill>
              </a:rPr>
              <a:t>tmosphere</a:t>
            </a:r>
            <a:endParaRPr lang="en-US" sz="2400" b="1" dirty="0">
              <a:solidFill>
                <a:schemeClr val="bg1"/>
              </a:solidFill>
            </a:endParaRPr>
          </a:p>
        </p:txBody>
      </p:sp>
      <p:cxnSp>
        <p:nvCxnSpPr>
          <p:cNvPr id="5" name="Elbow Connector 4"/>
          <p:cNvCxnSpPr/>
          <p:nvPr/>
        </p:nvCxnSpPr>
        <p:spPr>
          <a:xfrm>
            <a:off x="6096000" y="685800"/>
            <a:ext cx="457200" cy="371612"/>
          </a:xfrm>
          <a:prstGeom prst="bentConnector3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334000" y="2091920"/>
            <a:ext cx="152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Burns up</a:t>
            </a:r>
            <a:endParaRPr lang="en-US" sz="2400" b="1" dirty="0">
              <a:solidFill>
                <a:schemeClr val="bg1"/>
              </a:solidFill>
            </a:endParaRPr>
          </a:p>
        </p:txBody>
      </p:sp>
      <p:cxnSp>
        <p:nvCxnSpPr>
          <p:cNvPr id="16" name="Elbow Connector 15"/>
          <p:cNvCxnSpPr/>
          <p:nvPr/>
        </p:nvCxnSpPr>
        <p:spPr>
          <a:xfrm>
            <a:off x="4578927" y="2091921"/>
            <a:ext cx="762000" cy="230832"/>
          </a:xfrm>
          <a:prstGeom prst="bentConnector3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053445" y="3646208"/>
            <a:ext cx="1447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Hits Earth</a:t>
            </a:r>
            <a:endParaRPr lang="en-US" sz="2400" b="1" dirty="0">
              <a:solidFill>
                <a:schemeClr val="bg1"/>
              </a:solidFill>
            </a:endParaRPr>
          </a:p>
        </p:txBody>
      </p:sp>
      <p:cxnSp>
        <p:nvCxnSpPr>
          <p:cNvPr id="19" name="Elbow Connector 18"/>
          <p:cNvCxnSpPr/>
          <p:nvPr/>
        </p:nvCxnSpPr>
        <p:spPr>
          <a:xfrm rot="10800000" flipV="1">
            <a:off x="6470073" y="3646208"/>
            <a:ext cx="491838" cy="226638"/>
          </a:xfrm>
          <a:prstGeom prst="bentConnector3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562600" y="54102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Kuiper Belt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162800" y="45720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Oort Cloud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943600" y="228600"/>
            <a:ext cx="16002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 smtClean="0">
                <a:solidFill>
                  <a:schemeClr val="bg1"/>
                </a:solidFill>
              </a:rPr>
              <a:t>Meteoroid</a:t>
            </a:r>
            <a:endParaRPr lang="en-US" sz="2100" b="1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962400" y="1524000"/>
            <a:ext cx="1524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 smtClean="0">
                <a:solidFill>
                  <a:schemeClr val="bg1"/>
                </a:solidFill>
              </a:rPr>
              <a:t>Meteor</a:t>
            </a:r>
            <a:endParaRPr lang="en-US" sz="2100" b="1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781800" y="3733800"/>
            <a:ext cx="16764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 smtClean="0">
                <a:solidFill>
                  <a:schemeClr val="bg1"/>
                </a:solidFill>
              </a:rPr>
              <a:t>Meteorite</a:t>
            </a:r>
            <a:endParaRPr lang="en-US" sz="2100" b="1" dirty="0">
              <a:solidFill>
                <a:schemeClr val="bg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2286000" y="5715000"/>
            <a:ext cx="838200" cy="304800"/>
          </a:xfrm>
          <a:prstGeom prst="rect">
            <a:avLst/>
          </a:prstGeom>
          <a:noFill/>
          <a:ln w="38100">
            <a:solidFill>
              <a:srgbClr val="F575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381000" y="533400"/>
            <a:ext cx="43465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FFFF"/>
                </a:solidFill>
                <a:hlinkClick r:id="rId5"/>
              </a:rPr>
              <a:t>A Tour Through Our Solar System</a:t>
            </a:r>
            <a:endParaRPr lang="en-US" sz="24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/>
          <a:lstStyle/>
          <a:p>
            <a:pPr algn="l"/>
            <a:r>
              <a:rPr lang="en-US" b="1" dirty="0" smtClean="0"/>
              <a:t>Zones of Solar System: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5259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b="1" u="sng" dirty="0" smtClean="0"/>
              <a:t>Terrestrial planets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u="sng" dirty="0" smtClean="0"/>
              <a:t>Gas giants 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u="sng" dirty="0" smtClean="0"/>
              <a:t>Kuiper belt</a:t>
            </a:r>
            <a:r>
              <a:rPr lang="en-US" dirty="0" smtClean="0"/>
              <a:t>: small, icy balls of frozen gases leftover from Big Bang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276600"/>
            <a:ext cx="9144000" cy="3581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Learn About </a:t>
            </a:r>
            <a:r>
              <a:rPr lang="en-US" dirty="0"/>
              <a:t>T</a:t>
            </a:r>
            <a:r>
              <a:rPr lang="en-US" dirty="0" smtClean="0"/>
              <a:t>he Planets!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4724400" cy="1295400"/>
          </a:xfrm>
        </p:spPr>
        <p:txBody>
          <a:bodyPr>
            <a:noAutofit/>
          </a:bodyPr>
          <a:lstStyle/>
          <a:p>
            <a:r>
              <a:rPr lang="en-US" sz="2000" b="1" u="sng" dirty="0" smtClean="0">
                <a:solidFill>
                  <a:srgbClr val="E46C0A"/>
                </a:solidFill>
              </a:rPr>
              <a:t>Terrestrial</a:t>
            </a:r>
            <a:r>
              <a:rPr lang="en-US" sz="2000" b="1" u="sng" dirty="0" smtClean="0"/>
              <a:t> Planets</a:t>
            </a:r>
          </a:p>
          <a:p>
            <a:pPr lvl="1">
              <a:buFont typeface="Courier New"/>
              <a:buChar char="o"/>
            </a:pPr>
            <a:r>
              <a:rPr lang="en-US" sz="2000" dirty="0" smtClean="0"/>
              <a:t>Small, rocky and dense</a:t>
            </a:r>
          </a:p>
          <a:p>
            <a:pPr lvl="2"/>
            <a:r>
              <a:rPr lang="en-US" sz="2000" dirty="0" smtClean="0"/>
              <a:t>Mercury, Venus, Earth, &amp; Mars</a:t>
            </a:r>
          </a:p>
          <a:p>
            <a:pPr marL="0" indent="0">
              <a:buNone/>
            </a:pPr>
            <a:endParaRPr lang="en-US" sz="1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2667000"/>
            <a:ext cx="6024512" cy="3962400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4086453" y="1371600"/>
            <a:ext cx="503214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000" b="1" u="sng" dirty="0">
                <a:solidFill>
                  <a:schemeClr val="accent5"/>
                </a:solidFill>
              </a:rPr>
              <a:t>Jovian</a:t>
            </a:r>
            <a:r>
              <a:rPr lang="en-US" sz="2000" b="1" u="sng" dirty="0">
                <a:solidFill>
                  <a:srgbClr val="4BACC6"/>
                </a:solidFill>
              </a:rPr>
              <a:t>/</a:t>
            </a:r>
            <a:r>
              <a:rPr lang="en-US" sz="2000" b="1" u="sng" dirty="0"/>
              <a:t> </a:t>
            </a:r>
            <a:r>
              <a:rPr lang="en-US" sz="2000" b="1" u="sng" dirty="0">
                <a:solidFill>
                  <a:srgbClr val="4BACC6"/>
                </a:solidFill>
              </a:rPr>
              <a:t>Outer</a:t>
            </a:r>
            <a:r>
              <a:rPr lang="en-US" sz="2000" b="1" u="sng" dirty="0"/>
              <a:t> </a:t>
            </a:r>
            <a:r>
              <a:rPr lang="en-US" sz="2000" b="1" u="sng" dirty="0" smtClean="0"/>
              <a:t>Planets</a:t>
            </a:r>
          </a:p>
          <a:p>
            <a:pPr marL="800100" lvl="1" indent="-342900">
              <a:buFont typeface="Courier New"/>
              <a:buChar char="o"/>
            </a:pPr>
            <a:r>
              <a:rPr lang="en-US" sz="2000" dirty="0" smtClean="0"/>
              <a:t>Large</a:t>
            </a:r>
            <a:r>
              <a:rPr lang="en-US" sz="2000" dirty="0"/>
              <a:t>, gas </a:t>
            </a:r>
            <a:r>
              <a:rPr lang="en-US" sz="2000" dirty="0" smtClean="0"/>
              <a:t>planets</a:t>
            </a:r>
          </a:p>
          <a:p>
            <a:pPr marL="1257300" lvl="2" indent="-342900">
              <a:buFont typeface="Arial"/>
              <a:buChar char="•"/>
            </a:pPr>
            <a:r>
              <a:rPr lang="en-US" sz="2000" dirty="0" smtClean="0"/>
              <a:t>Jupiter</a:t>
            </a:r>
            <a:r>
              <a:rPr lang="en-US" sz="2000" dirty="0"/>
              <a:t>, Saturn, Uranus &amp; Neptune</a:t>
            </a:r>
          </a:p>
          <a:p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5943600" y="3352800"/>
            <a:ext cx="288830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   </a:t>
            </a:r>
            <a:r>
              <a:rPr lang="en-US" sz="2300" b="1" dirty="0" smtClean="0"/>
              <a:t>     Major </a:t>
            </a:r>
            <a:r>
              <a:rPr lang="en-US" sz="2300" b="1" dirty="0"/>
              <a:t>Differences</a:t>
            </a:r>
          </a:p>
          <a:p>
            <a:pPr marL="742950" lvl="1" indent="-285750">
              <a:buFont typeface="Arial"/>
              <a:buChar char="•"/>
            </a:pPr>
            <a:r>
              <a:rPr lang="en-US" sz="2300" dirty="0" smtClean="0"/>
              <a:t>Size</a:t>
            </a:r>
          </a:p>
          <a:p>
            <a:pPr marL="742950" lvl="1" indent="-285750">
              <a:buFont typeface="Arial"/>
              <a:buChar char="•"/>
            </a:pPr>
            <a:r>
              <a:rPr lang="en-US" sz="2300" dirty="0" smtClean="0"/>
              <a:t>Density</a:t>
            </a:r>
            <a:endParaRPr lang="en-US" sz="2300" dirty="0"/>
          </a:p>
          <a:p>
            <a:pPr marL="742950" lvl="1" indent="-285750">
              <a:buFont typeface="Arial"/>
              <a:buChar char="•"/>
            </a:pPr>
            <a:r>
              <a:rPr lang="en-US" sz="2300" dirty="0"/>
              <a:t>Chemical make-up</a:t>
            </a:r>
          </a:p>
          <a:p>
            <a:pPr marL="742950" lvl="1" indent="-285750">
              <a:buFont typeface="Arial"/>
              <a:buChar char="•"/>
            </a:pPr>
            <a:r>
              <a:rPr lang="en-US" sz="2300" dirty="0"/>
              <a:t>Rate of rotation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969634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2216"/>
            <a:ext cx="8229600" cy="1143000"/>
          </a:xfrm>
        </p:spPr>
        <p:txBody>
          <a:bodyPr/>
          <a:lstStyle/>
          <a:p>
            <a:r>
              <a:rPr lang="en-US" dirty="0" smtClean="0"/>
              <a:t>Interior &amp; Atmosphere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5867400" cy="59436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Interiors</a:t>
            </a:r>
          </a:p>
          <a:p>
            <a:pPr lvl="1"/>
            <a:r>
              <a:rPr lang="en-US" b="1" u="sng" dirty="0" smtClean="0">
                <a:solidFill>
                  <a:schemeClr val="accent6">
                    <a:lumMod val="75000"/>
                  </a:schemeClr>
                </a:solidFill>
              </a:rPr>
              <a:t>Terrestrial</a:t>
            </a:r>
            <a:r>
              <a:rPr lang="en-US" dirty="0" smtClean="0"/>
              <a:t>: rocky &amp; metallic with minimal gases</a:t>
            </a:r>
          </a:p>
          <a:p>
            <a:pPr lvl="1"/>
            <a:r>
              <a:rPr lang="en-US" b="1" u="sng" dirty="0" smtClean="0">
                <a:solidFill>
                  <a:srgbClr val="4BACC6"/>
                </a:solidFill>
              </a:rPr>
              <a:t>Jovian</a:t>
            </a:r>
            <a:r>
              <a:rPr lang="en-US" dirty="0" smtClean="0"/>
              <a:t>: large amounts of gas (mostly water, methane &amp; ammonia) with minimal amounts of metals</a:t>
            </a:r>
          </a:p>
          <a:p>
            <a:r>
              <a:rPr lang="en-US" dirty="0" smtClean="0"/>
              <a:t>Atmospheres</a:t>
            </a:r>
          </a:p>
          <a:p>
            <a:pPr lvl="1"/>
            <a:r>
              <a:rPr lang="en-US" b="1" u="sng" dirty="0" smtClean="0">
                <a:solidFill>
                  <a:schemeClr val="accent6">
                    <a:lumMod val="75000"/>
                  </a:schemeClr>
                </a:solidFill>
              </a:rPr>
              <a:t>Terrestrial</a:t>
            </a:r>
            <a:r>
              <a:rPr lang="en-US" dirty="0" smtClean="0"/>
              <a:t>: small, thin atmosphere from less gravity</a:t>
            </a:r>
          </a:p>
          <a:p>
            <a:pPr lvl="1"/>
            <a:r>
              <a:rPr lang="en-US" b="1" u="sng" dirty="0" smtClean="0">
                <a:solidFill>
                  <a:srgbClr val="4BACC6"/>
                </a:solidFill>
              </a:rPr>
              <a:t>Jovian</a:t>
            </a:r>
            <a:r>
              <a:rPr lang="en-US" dirty="0" smtClean="0"/>
              <a:t>: Thick atmosphere of hydrogen, helium, methane * ammonia</a:t>
            </a:r>
          </a:p>
          <a:p>
            <a:r>
              <a:rPr lang="en-US" dirty="0" smtClean="0"/>
              <a:t>Can’t “land” on Jovian planets... </a:t>
            </a:r>
          </a:p>
          <a:p>
            <a:pPr lvl="1"/>
            <a:r>
              <a:rPr lang="en-US" dirty="0" smtClean="0"/>
              <a:t>Immense pressure (50-100 million x greater than on Earth)</a:t>
            </a:r>
          </a:p>
          <a:p>
            <a:pPr lvl="2"/>
            <a:r>
              <a:rPr lang="en-US" dirty="0" smtClean="0"/>
              <a:t>Increased pressure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increased</a:t>
            </a:r>
            <a:r>
              <a:rPr lang="en-US" dirty="0" smtClean="0">
                <a:sym typeface="Wingdings"/>
              </a:rPr>
              <a:t> temperature</a:t>
            </a:r>
          </a:p>
          <a:p>
            <a:pPr lvl="1"/>
            <a:r>
              <a:rPr lang="en-US" dirty="0" smtClean="0">
                <a:sym typeface="Wingdings"/>
              </a:rPr>
              <a:t>As approach center core  liquid hydrogen turns into a metal</a:t>
            </a:r>
            <a:endParaRPr lang="en-US" dirty="0" smtClean="0"/>
          </a:p>
          <a:p>
            <a:pPr lvl="1"/>
            <a:r>
              <a:rPr lang="en-US" dirty="0" smtClean="0"/>
              <a:t>Spherical shape due to gravity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3600" y="1295400"/>
            <a:ext cx="2870199" cy="528912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00800" y="1066800"/>
            <a:ext cx="21865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Jupiter’s Atmosphere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9502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229600" cy="639762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Formation of Solar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0593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Big Bang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b="1" u="sng" dirty="0" smtClean="0">
                <a:sym typeface="Wingdings" pitchFamily="2" charset="2"/>
              </a:rPr>
              <a:t>Nebular Theory</a:t>
            </a:r>
          </a:p>
          <a:p>
            <a:pPr lvl="1"/>
            <a:r>
              <a:rPr lang="en-US" u="sng" dirty="0" smtClean="0">
                <a:sym typeface="Wingdings" pitchFamily="2" charset="2"/>
              </a:rPr>
              <a:t>Nebula</a:t>
            </a:r>
            <a:r>
              <a:rPr lang="en-US" dirty="0" smtClean="0">
                <a:sym typeface="Wingdings" pitchFamily="2" charset="2"/>
              </a:rPr>
              <a:t>: could of dust and gas in space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The Sun and planets formed from a rotating disk of dust and gas</a:t>
            </a:r>
          </a:p>
          <a:p>
            <a:r>
              <a:rPr lang="en-US" dirty="0" smtClean="0">
                <a:sym typeface="Wingdings" pitchFamily="2" charset="2"/>
              </a:rPr>
              <a:t>Particles  Planetesimals  Planets</a:t>
            </a:r>
          </a:p>
          <a:p>
            <a:r>
              <a:rPr lang="en-US" b="1" u="sng" dirty="0" smtClean="0">
                <a:sym typeface="Wingdings" pitchFamily="2" charset="2"/>
              </a:rPr>
              <a:t>Gas giants</a:t>
            </a:r>
            <a:r>
              <a:rPr lang="en-US" dirty="0" smtClean="0">
                <a:sym typeface="Wingdings" pitchFamily="2" charset="2"/>
              </a:rPr>
              <a:t>: collisions of planetesimals made of lighter elements found further from Sun, big b/c gravitational pull will attract more materials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Jupiter (biggest) formed first and gathered much of the materials, rings=disks of gas (result: rest of gas giants smaller in size)</a:t>
            </a:r>
          </a:p>
          <a:p>
            <a:r>
              <a:rPr lang="en-US" b="1" u="sng" dirty="0" smtClean="0">
                <a:sym typeface="Wingdings" pitchFamily="2" charset="2"/>
              </a:rPr>
              <a:t>Terrestrial planets</a:t>
            </a:r>
            <a:r>
              <a:rPr lang="en-US" dirty="0" smtClean="0">
                <a:sym typeface="Wingdings" pitchFamily="2" charset="2"/>
              </a:rPr>
              <a:t>: closer to Sun, made of elements that resist vaporization so are rocky &amp; dense  </a:t>
            </a:r>
          </a:p>
          <a:p>
            <a:r>
              <a:rPr lang="en-US" b="1" u="sng" dirty="0" smtClean="0">
                <a:sym typeface="Wingdings" pitchFamily="2" charset="2"/>
              </a:rPr>
              <a:t>Leftovers</a:t>
            </a:r>
            <a:r>
              <a:rPr lang="en-US" dirty="0" smtClean="0">
                <a:sym typeface="Wingdings" pitchFamily="2" charset="2"/>
              </a:rPr>
              <a:t>=comets, asteroid belt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smtClean="0">
                <a:sym typeface="Wingdings" pitchFamily="2" charset="2"/>
              </a:rPr>
              <a:t>couldn’t form planet due to Jupiter’s gravity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26" name="Picture 2" descr="C:\Documents and Settings\jillian_boisse\Local Settings\Temporary Internet Files\Content.IE5\QPQSYADA\MC90024585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228600"/>
            <a:ext cx="2057400" cy="144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Formation of the Solar System: </a:t>
            </a:r>
            <a:r>
              <a:rPr lang="en-US" dirty="0" smtClean="0">
                <a:hlinkClick r:id="rId2"/>
              </a:rPr>
              <a:t>Nebular Theory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524000"/>
            <a:ext cx="8382000" cy="5067300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2640088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Planetary Composition, Distance from the Sun &amp; Melting Points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1600200"/>
            <a:ext cx="7848600" cy="4953000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41383246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b="1" dirty="0" smtClean="0"/>
              <a:t>Scale Size &amp; Distance</a:t>
            </a:r>
            <a:endParaRPr lang="en-US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954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Relative Sizes of                      Distance Between Planets</a:t>
            </a: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181600" y="1905000"/>
            <a:ext cx="3657600" cy="4108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700" dirty="0" smtClean="0"/>
              <a:t>Watch this </a:t>
            </a:r>
            <a:r>
              <a:rPr lang="en-US" sz="2700" dirty="0" smtClean="0">
                <a:hlinkClick r:id="rId2"/>
              </a:rPr>
              <a:t>video clip</a:t>
            </a:r>
            <a:r>
              <a:rPr lang="en-US" sz="2700" dirty="0" smtClean="0"/>
              <a:t> to  </a:t>
            </a:r>
          </a:p>
          <a:p>
            <a:r>
              <a:rPr lang="en-US" sz="2700" dirty="0" smtClean="0"/>
              <a:t>  help you imagine   </a:t>
            </a:r>
          </a:p>
          <a:p>
            <a:r>
              <a:rPr lang="en-US" sz="2700" dirty="0" smtClean="0"/>
              <a:t>  distances in space…</a:t>
            </a:r>
          </a:p>
          <a:p>
            <a:pPr>
              <a:buFont typeface="Arial" pitchFamily="34" charset="0"/>
              <a:buChar char="•"/>
            </a:pPr>
            <a:r>
              <a:rPr lang="en-US" sz="2700" dirty="0" smtClean="0"/>
              <a:t>Why is difficult to make </a:t>
            </a:r>
          </a:p>
          <a:p>
            <a:r>
              <a:rPr lang="en-US" sz="2700" dirty="0" smtClean="0"/>
              <a:t>  working models of   </a:t>
            </a:r>
          </a:p>
          <a:p>
            <a:r>
              <a:rPr lang="en-US" sz="2700" dirty="0" smtClean="0"/>
              <a:t>  space using the same  </a:t>
            </a:r>
          </a:p>
          <a:p>
            <a:r>
              <a:rPr lang="en-US" sz="2700" dirty="0" smtClean="0"/>
              <a:t>  scale for sizes of </a:t>
            </a:r>
          </a:p>
          <a:p>
            <a:r>
              <a:rPr lang="en-US" sz="2700" dirty="0" smtClean="0"/>
              <a:t>  planets AND distances </a:t>
            </a:r>
          </a:p>
          <a:p>
            <a:r>
              <a:rPr lang="en-US" sz="2700" dirty="0" smtClean="0"/>
              <a:t>  between them? </a:t>
            </a:r>
          </a:p>
          <a:p>
            <a:endParaRPr lang="en-US" dirty="0"/>
          </a:p>
        </p:txBody>
      </p:sp>
      <p:pic>
        <p:nvPicPr>
          <p:cNvPr id="40962" name="Picture 2" descr="http://1.bp.blogspot.com/_S5dFdpF6xm0/S2C_eMlK7-I/AAAAAAAABDU/vivEmGPof5U/s400/Star_sizes_relative_to_sun_planet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2514600"/>
            <a:ext cx="4572000" cy="4203290"/>
          </a:xfrm>
          <a:prstGeom prst="rect">
            <a:avLst/>
          </a:prstGeom>
          <a:noFill/>
        </p:spPr>
      </p:pic>
      <p:sp>
        <p:nvSpPr>
          <p:cNvPr id="6" name="Right Arrow 5"/>
          <p:cNvSpPr/>
          <p:nvPr/>
        </p:nvSpPr>
        <p:spPr>
          <a:xfrm>
            <a:off x="2362200" y="2971800"/>
            <a:ext cx="228600" cy="228600"/>
          </a:xfrm>
          <a:prstGeom prst="right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7" name="Right Arrow 6"/>
          <p:cNvSpPr/>
          <p:nvPr/>
        </p:nvSpPr>
        <p:spPr>
          <a:xfrm>
            <a:off x="2362200" y="4419600"/>
            <a:ext cx="228600" cy="228600"/>
          </a:xfrm>
          <a:prstGeom prst="right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8" name="Right Arrow 7"/>
          <p:cNvSpPr/>
          <p:nvPr/>
        </p:nvSpPr>
        <p:spPr>
          <a:xfrm>
            <a:off x="2362200" y="5867400"/>
            <a:ext cx="228600" cy="228600"/>
          </a:xfrm>
          <a:prstGeom prst="right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05000" y="64008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</a:t>
            </a:r>
            <a:r>
              <a:rPr lang="en-US" b="1" dirty="0" smtClean="0">
                <a:solidFill>
                  <a:schemeClr val="bg1"/>
                </a:solidFill>
              </a:rPr>
              <a:t>stars</a:t>
            </a:r>
            <a:endParaRPr lang="en-US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F7F7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6545</TotalTime>
  <Words>1144</Words>
  <Application>Microsoft Macintosh PowerPoint</Application>
  <PresentationFormat>On-screen Show (4:3)</PresentationFormat>
  <Paragraphs>146</Paragraphs>
  <Slides>20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Ch. 23 Sections 1-3</vt:lpstr>
      <vt:lpstr>Our Solar System...</vt:lpstr>
      <vt:lpstr>Zones of Solar System:</vt:lpstr>
      <vt:lpstr>Let’s Learn About The Planets!</vt:lpstr>
      <vt:lpstr>Interior &amp; Atmosphere</vt:lpstr>
      <vt:lpstr>Formation of Solar System</vt:lpstr>
      <vt:lpstr>Formation of the Solar System: Nebular Theory</vt:lpstr>
      <vt:lpstr>Planetary Composition, Distance from the Sun &amp; Melting Points</vt:lpstr>
      <vt:lpstr>Scale Size &amp; Distance</vt:lpstr>
      <vt:lpstr>PowerPoint Presentation</vt:lpstr>
      <vt:lpstr>Mercury—the innermost planet</vt:lpstr>
      <vt:lpstr>Venus—the veiled planet</vt:lpstr>
      <vt:lpstr>Mars—the Red planet</vt:lpstr>
      <vt:lpstr>Jupiter—Giant Among Planets</vt:lpstr>
      <vt:lpstr>Saturn—The Elegant Planet</vt:lpstr>
      <vt:lpstr>Uranus—Sideways Planet</vt:lpstr>
      <vt:lpstr>Neptune—Windy Planet</vt:lpstr>
      <vt:lpstr>Dwarf Planets</vt:lpstr>
      <vt:lpstr>Minor Members--Leftovers</vt:lpstr>
      <vt:lpstr>PowerPoint Presentation</vt:lpstr>
    </vt:vector>
  </TitlesOfParts>
  <Company>nksd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Ch. 28</dc:title>
  <dc:creator>elizabeth_parvo</dc:creator>
  <cp:lastModifiedBy>Jillian Boisse</cp:lastModifiedBy>
  <cp:revision>215</cp:revision>
  <dcterms:created xsi:type="dcterms:W3CDTF">2010-02-08T12:37:48Z</dcterms:created>
  <dcterms:modified xsi:type="dcterms:W3CDTF">2015-10-08T00:39:18Z</dcterms:modified>
</cp:coreProperties>
</file>